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282" r:id="rId75"/>
    <p:sldId id="283"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rlito" charset="1" panose="020F0502020204030204"/>
      <p:regular r:id="rId11"/>
    </p:embeddedFont>
    <p:embeddedFont>
      <p:font typeface="Carlito Bold" charset="1" panose="020F0502020204030204"/>
      <p:regular r:id="rId12"/>
    </p:embeddedFont>
    <p:embeddedFont>
      <p:font typeface="Carlito Italics" charset="1" panose="020F0502020204030204"/>
      <p:regular r:id="rId13"/>
    </p:embeddedFont>
    <p:embeddedFont>
      <p:font typeface="Carlito Bold Italics" charset="1" panose="020F05020202040302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Poppins Thin" charset="1" panose="00000300000000000000"/>
      <p:regular r:id="rId25"/>
    </p:embeddedFont>
    <p:embeddedFont>
      <p:font typeface="Poppins Thin Italics" charset="1" panose="00000300000000000000"/>
      <p:regular r:id="rId26"/>
    </p:embeddedFont>
    <p:embeddedFont>
      <p:font typeface="Poppins Extra-Light" charset="1" panose="00000300000000000000"/>
      <p:regular r:id="rId27"/>
    </p:embeddedFont>
    <p:embeddedFont>
      <p:font typeface="Poppins Extra-Light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
      <p:font typeface="Lato" charset="1" panose="020F0502020204030203"/>
      <p:regular r:id="rId39"/>
    </p:embeddedFont>
    <p:embeddedFont>
      <p:font typeface="Lato Bold" charset="1" panose="020F0502020204030203"/>
      <p:regular r:id="rId40"/>
    </p:embeddedFont>
    <p:embeddedFont>
      <p:font typeface="Lato Italics" charset="1" panose="020F0502020204030203"/>
      <p:regular r:id="rId41"/>
    </p:embeddedFont>
    <p:embeddedFont>
      <p:font typeface="Lato Bold Italics" charset="1" panose="020F0502020204030203"/>
      <p:regular r:id="rId42"/>
    </p:embeddedFont>
    <p:embeddedFont>
      <p:font typeface="Lato Thin" charset="1" panose="020F0502020204030203"/>
      <p:regular r:id="rId43"/>
    </p:embeddedFont>
    <p:embeddedFont>
      <p:font typeface="Lato Thin Italics" charset="1" panose="020F0502020204030203"/>
      <p:regular r:id="rId44"/>
    </p:embeddedFont>
    <p:embeddedFont>
      <p:font typeface="Lato Light" charset="1" panose="020F0502020204030203"/>
      <p:regular r:id="rId45"/>
    </p:embeddedFont>
    <p:embeddedFont>
      <p:font typeface="Lato Light Italics" charset="1" panose="020F0502020204030203"/>
      <p:regular r:id="rId46"/>
    </p:embeddedFont>
    <p:embeddedFont>
      <p:font typeface="Lato Heavy" charset="1" panose="020F0502020204030203"/>
      <p:regular r:id="rId47"/>
    </p:embeddedFont>
    <p:embeddedFont>
      <p:font typeface="Lato Heavy Italics" charset="1" panose="020F05020202040302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69" Target="slides/slide21.xml" Type="http://schemas.openxmlformats.org/officeDocument/2006/relationships/slide"/><Relationship Id="rId7" Target="fonts/font7.fntdata" Type="http://schemas.openxmlformats.org/officeDocument/2006/relationships/font"/><Relationship Id="rId70" Target="slides/slide22.xml" Type="http://schemas.openxmlformats.org/officeDocument/2006/relationships/slide"/><Relationship Id="rId71" Target="slides/slide23.xml" Type="http://schemas.openxmlformats.org/officeDocument/2006/relationships/slide"/><Relationship Id="rId72" Target="slides/slide24.xml" Type="http://schemas.openxmlformats.org/officeDocument/2006/relationships/slide"/><Relationship Id="rId73" Target="slides/slide25.xml" Type="http://schemas.openxmlformats.org/officeDocument/2006/relationships/slide"/><Relationship Id="rId74" Target="slides/slide26.xml" Type="http://schemas.openxmlformats.org/officeDocument/2006/relationships/slide"/><Relationship Id="rId75" Target="slides/slide27.xml" Type="http://schemas.openxmlformats.org/officeDocument/2006/relationships/slide"/><Relationship Id="rId76" Target="slides/slide2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20957" y="1390682"/>
            <a:ext cx="9846085" cy="4523973"/>
          </a:xfrm>
          <a:prstGeom prst="rect">
            <a:avLst/>
          </a:prstGeom>
        </p:spPr>
        <p:txBody>
          <a:bodyPr anchor="t" rtlCol="false" tIns="0" lIns="0" bIns="0" rIns="0">
            <a:spAutoFit/>
          </a:bodyPr>
          <a:lstStyle/>
          <a:p>
            <a:pPr algn="ctr">
              <a:lnSpc>
                <a:spcPts val="11572"/>
              </a:lnSpc>
            </a:pPr>
            <a:r>
              <a:rPr lang="en-US" sz="8265">
                <a:solidFill>
                  <a:srgbClr val="004AAD"/>
                </a:solidFill>
                <a:latin typeface="Carlito Bold"/>
              </a:rPr>
              <a:t>DỰ ÁN: XÂY DỰNG ỨNG DỤNG QUẢN LÝ BÁN VÉ MÁY BAY</a:t>
            </a:r>
          </a:p>
        </p:txBody>
      </p:sp>
      <p:grpSp>
        <p:nvGrpSpPr>
          <p:cNvPr name="Group 3" id="3"/>
          <p:cNvGrpSpPr/>
          <p:nvPr/>
        </p:nvGrpSpPr>
        <p:grpSpPr>
          <a:xfrm rot="0">
            <a:off x="-964379" y="2972001"/>
            <a:ext cx="3086100" cy="2171499"/>
            <a:chOff x="0" y="0"/>
            <a:chExt cx="812800" cy="571917"/>
          </a:xfrm>
        </p:grpSpPr>
        <p:sp>
          <p:nvSpPr>
            <p:cNvPr name="Freeform 4" id="4"/>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5" id="5"/>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8671" y="6688792"/>
            <a:ext cx="5641992" cy="688888"/>
          </a:xfrm>
          <a:prstGeom prst="rect">
            <a:avLst/>
          </a:prstGeom>
        </p:spPr>
        <p:txBody>
          <a:bodyPr anchor="t" rtlCol="false" tIns="0" lIns="0" bIns="0" rIns="0">
            <a:spAutoFit/>
          </a:bodyPr>
          <a:lstStyle/>
          <a:p>
            <a:pPr algn="ctr">
              <a:lnSpc>
                <a:spcPts val="5604"/>
              </a:lnSpc>
            </a:pPr>
            <a:r>
              <a:rPr lang="en-US" sz="4003">
                <a:solidFill>
                  <a:srgbClr val="303642"/>
                </a:solidFill>
                <a:latin typeface="Lato Bold"/>
              </a:rPr>
              <a:t>NHÓM 6:</a:t>
            </a:r>
          </a:p>
        </p:txBody>
      </p:sp>
      <p:sp>
        <p:nvSpPr>
          <p:cNvPr name="TextBox 7" id="7"/>
          <p:cNvSpPr txBox="true"/>
          <p:nvPr/>
        </p:nvSpPr>
        <p:spPr>
          <a:xfrm rot="0">
            <a:off x="9144000" y="6961799"/>
            <a:ext cx="8397399" cy="1422401"/>
          </a:xfrm>
          <a:prstGeom prst="rect">
            <a:avLst/>
          </a:prstGeom>
        </p:spPr>
        <p:txBody>
          <a:bodyPr anchor="t" rtlCol="false" tIns="0" lIns="0" bIns="0" rIns="0">
            <a:spAutoFit/>
          </a:bodyPr>
          <a:lstStyle/>
          <a:p>
            <a:pPr>
              <a:lnSpc>
                <a:spcPts val="5599"/>
              </a:lnSpc>
            </a:pPr>
            <a:r>
              <a:rPr lang="en-US" sz="3999">
                <a:solidFill>
                  <a:srgbClr val="303642"/>
                </a:solidFill>
                <a:latin typeface="Poppins"/>
              </a:rPr>
              <a:t>Giáo viên hướng dẫn: </a:t>
            </a:r>
          </a:p>
          <a:p>
            <a:pPr algn="r">
              <a:lnSpc>
                <a:spcPts val="5599"/>
              </a:lnSpc>
              <a:spcBef>
                <a:spcPct val="0"/>
              </a:spcBef>
            </a:pPr>
            <a:r>
              <a:rPr lang="en-US" sz="3999">
                <a:solidFill>
                  <a:srgbClr val="303642"/>
                </a:solidFill>
                <a:latin typeface="Poppins"/>
              </a:rPr>
              <a:t>TS.Nguyễn Thành Sơn</a:t>
            </a:r>
          </a:p>
        </p:txBody>
      </p:sp>
      <p:grpSp>
        <p:nvGrpSpPr>
          <p:cNvPr name="Group 8" id="8"/>
          <p:cNvGrpSpPr/>
          <p:nvPr/>
        </p:nvGrpSpPr>
        <p:grpSpPr>
          <a:xfrm rot="0">
            <a:off x="16744950" y="2972001"/>
            <a:ext cx="3086100" cy="2171499"/>
            <a:chOff x="0" y="0"/>
            <a:chExt cx="812800" cy="571917"/>
          </a:xfrm>
        </p:grpSpPr>
        <p:sp>
          <p:nvSpPr>
            <p:cNvPr name="Freeform 9" id="9"/>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0" id="10"/>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17559" y="7447574"/>
            <a:ext cx="6924123" cy="2143125"/>
          </a:xfrm>
          <a:prstGeom prst="rect">
            <a:avLst/>
          </a:prstGeom>
        </p:spPr>
        <p:txBody>
          <a:bodyPr anchor="t" rtlCol="false" tIns="0" lIns="0" bIns="0" rIns="0">
            <a:spAutoFit/>
          </a:bodyPr>
          <a:lstStyle/>
          <a:p>
            <a:pPr>
              <a:lnSpc>
                <a:spcPts val="4200"/>
              </a:lnSpc>
            </a:pPr>
            <a:r>
              <a:rPr lang="en-US" sz="3000">
                <a:solidFill>
                  <a:srgbClr val="303642"/>
                </a:solidFill>
                <a:latin typeface="Poppins"/>
              </a:rPr>
              <a:t>Lê Trạc Tiến - 21110677 </a:t>
            </a:r>
          </a:p>
          <a:p>
            <a:pPr>
              <a:lnSpc>
                <a:spcPts val="4200"/>
              </a:lnSpc>
            </a:pPr>
            <a:r>
              <a:rPr lang="en-US" sz="3000">
                <a:solidFill>
                  <a:srgbClr val="303642"/>
                </a:solidFill>
                <a:latin typeface="Poppins"/>
              </a:rPr>
              <a:t>Lê Trung Nghĩa - 21110558 </a:t>
            </a:r>
          </a:p>
          <a:p>
            <a:pPr>
              <a:lnSpc>
                <a:spcPts val="4200"/>
              </a:lnSpc>
            </a:pPr>
            <a:r>
              <a:rPr lang="en-US" sz="3000">
                <a:solidFill>
                  <a:srgbClr val="303642"/>
                </a:solidFill>
                <a:latin typeface="Poppins"/>
              </a:rPr>
              <a:t>Trịnh Mạnh Quỳnh - 21110624 </a:t>
            </a:r>
          </a:p>
          <a:p>
            <a:pPr>
              <a:lnSpc>
                <a:spcPts val="4200"/>
              </a:lnSpc>
              <a:spcBef>
                <a:spcPct val="0"/>
              </a:spcBef>
            </a:pPr>
            <a:r>
              <a:rPr lang="en-US" sz="3000">
                <a:solidFill>
                  <a:srgbClr val="303642"/>
                </a:solidFill>
                <a:latin typeface="Poppins"/>
              </a:rPr>
              <a:t>Phạm Chiến Thắng - 21110926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50106" y="2976310"/>
            <a:ext cx="12048820" cy="6780384"/>
          </a:xfrm>
          <a:custGeom>
            <a:avLst/>
            <a:gdLst/>
            <a:ahLst/>
            <a:cxnLst/>
            <a:rect r="r" b="b" t="t" l="l"/>
            <a:pathLst>
              <a:path h="6780384" w="12048820">
                <a:moveTo>
                  <a:pt x="0" y="0"/>
                </a:moveTo>
                <a:lnTo>
                  <a:pt x="12048820" y="0"/>
                </a:lnTo>
                <a:lnTo>
                  <a:pt x="12048820" y="6780383"/>
                </a:lnTo>
                <a:lnTo>
                  <a:pt x="0" y="6780383"/>
                </a:lnTo>
                <a:lnTo>
                  <a:pt x="0" y="0"/>
                </a:lnTo>
                <a:close/>
              </a:path>
            </a:pathLst>
          </a:custGeom>
          <a:blipFill>
            <a:blip r:embed="rId2"/>
            <a:stretch>
              <a:fillRect l="0" t="0" r="0" b="0"/>
            </a:stretch>
          </a:blipFill>
        </p:spPr>
      </p:sp>
      <p:sp>
        <p:nvSpPr>
          <p:cNvPr name="TextBox 3" id="3"/>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4" id="4"/>
          <p:cNvSpPr txBox="true"/>
          <p:nvPr/>
        </p:nvSpPr>
        <p:spPr>
          <a:xfrm rot="0">
            <a:off x="1611913" y="1843088"/>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Sau khi khách hàng nhập xong thông tin ở trang phía trước đó sẽ hiện ra giao diện như dưới đây, khách hàng chọn vào chuyến bay chiều đi</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23849" y="2461928"/>
            <a:ext cx="13040303" cy="7259379"/>
          </a:xfrm>
          <a:custGeom>
            <a:avLst/>
            <a:gdLst/>
            <a:ahLst/>
            <a:cxnLst/>
            <a:rect r="r" b="b" t="t" l="l"/>
            <a:pathLst>
              <a:path h="7259379" w="13040303">
                <a:moveTo>
                  <a:pt x="0" y="0"/>
                </a:moveTo>
                <a:lnTo>
                  <a:pt x="13040302" y="0"/>
                </a:lnTo>
                <a:lnTo>
                  <a:pt x="13040302" y="7259379"/>
                </a:lnTo>
                <a:lnTo>
                  <a:pt x="0" y="7259379"/>
                </a:lnTo>
                <a:lnTo>
                  <a:pt x="0" y="0"/>
                </a:lnTo>
                <a:close/>
              </a:path>
            </a:pathLst>
          </a:custGeom>
          <a:blipFill>
            <a:blip r:embed="rId2"/>
            <a:stretch>
              <a:fillRect l="0" t="0" r="0" b="0"/>
            </a:stretch>
          </a:blipFill>
        </p:spPr>
      </p:sp>
      <p:sp>
        <p:nvSpPr>
          <p:cNvPr name="TextBox 3" id="3"/>
          <p:cNvSpPr txBox="true"/>
          <p:nvPr/>
        </p:nvSpPr>
        <p:spPr>
          <a:xfrm rot="0">
            <a:off x="1659538" y="176992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Nếu ban đầu khách hàng chọn bay khứ hồi thì khách hàng chọn thêm chuyến bay chiều về</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75670" y="2820846"/>
            <a:ext cx="12736660" cy="7121835"/>
          </a:xfrm>
          <a:custGeom>
            <a:avLst/>
            <a:gdLst/>
            <a:ahLst/>
            <a:cxnLst/>
            <a:rect r="r" b="b" t="t" l="l"/>
            <a:pathLst>
              <a:path h="7121835" w="12736660">
                <a:moveTo>
                  <a:pt x="0" y="0"/>
                </a:moveTo>
                <a:lnTo>
                  <a:pt x="12736660" y="0"/>
                </a:lnTo>
                <a:lnTo>
                  <a:pt x="12736660" y="7121834"/>
                </a:lnTo>
                <a:lnTo>
                  <a:pt x="0" y="7121834"/>
                </a:lnTo>
                <a:lnTo>
                  <a:pt x="0" y="0"/>
                </a:lnTo>
                <a:close/>
              </a:path>
            </a:pathLst>
          </a:custGeom>
          <a:blipFill>
            <a:blip r:embed="rId2"/>
            <a:stretch>
              <a:fillRect l="0" t="0" r="0" b="0"/>
            </a:stretch>
          </a:blipFill>
        </p:spPr>
      </p:sp>
      <p:sp>
        <p:nvSpPr>
          <p:cNvPr name="TextBox 3" id="3"/>
          <p:cNvSpPr txBox="true"/>
          <p:nvPr/>
        </p:nvSpPr>
        <p:spPr>
          <a:xfrm rot="0">
            <a:off x="1659538" y="1769920"/>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Sau khi hoàn tất chọn chuyến bay thì sẽ hiện ra giao diện phía dưới để khách hàng nhập thông tin cá nhân.</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19291" y="2817660"/>
            <a:ext cx="12849419" cy="7123136"/>
          </a:xfrm>
          <a:custGeom>
            <a:avLst/>
            <a:gdLst/>
            <a:ahLst/>
            <a:cxnLst/>
            <a:rect r="r" b="b" t="t" l="l"/>
            <a:pathLst>
              <a:path h="7123136" w="12849419">
                <a:moveTo>
                  <a:pt x="0" y="0"/>
                </a:moveTo>
                <a:lnTo>
                  <a:pt x="12849418" y="0"/>
                </a:lnTo>
                <a:lnTo>
                  <a:pt x="12849418" y="7123136"/>
                </a:lnTo>
                <a:lnTo>
                  <a:pt x="0" y="7123136"/>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Khách hàng sẽ phải điền tất cả thông tin cần thiết cho trẻ em nếu trước đó khách hàng có chọn mua vé cho trẻ em</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35406" y="2662991"/>
            <a:ext cx="12817188" cy="7155108"/>
          </a:xfrm>
          <a:custGeom>
            <a:avLst/>
            <a:gdLst/>
            <a:ahLst/>
            <a:cxnLst/>
            <a:rect r="r" b="b" t="t" l="l"/>
            <a:pathLst>
              <a:path h="7155108" w="12817188">
                <a:moveTo>
                  <a:pt x="0" y="0"/>
                </a:moveTo>
                <a:lnTo>
                  <a:pt x="12817188" y="0"/>
                </a:lnTo>
                <a:lnTo>
                  <a:pt x="12817188" y="7155108"/>
                </a:lnTo>
                <a:lnTo>
                  <a:pt x="0" y="7155108"/>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Khách hàng có thể mua thêm gói hành lý nếu cần thiết</a:t>
            </a:r>
          </a:p>
          <a:p>
            <a:pPr marL="539749" indent="-269875" lvl="1">
              <a:lnSpc>
                <a:spcPts val="3499"/>
              </a:lnSpc>
              <a:spcBef>
                <a:spcPct val="0"/>
              </a:spcBef>
              <a:buFont typeface="Arial"/>
              <a:buChar char="•"/>
            </a:pPr>
            <a:r>
              <a:rPr lang="en-US" sz="2499">
                <a:solidFill>
                  <a:srgbClr val="000000"/>
                </a:solidFill>
                <a:latin typeface="Canva Sans"/>
              </a:rPr>
              <a:t>Mỗi khách hàng chỉ được chọn mua 1 gói hành lý</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06847" y="2798610"/>
            <a:ext cx="12674307" cy="7095997"/>
          </a:xfrm>
          <a:custGeom>
            <a:avLst/>
            <a:gdLst/>
            <a:ahLst/>
            <a:cxnLst/>
            <a:rect r="r" b="b" t="t" l="l"/>
            <a:pathLst>
              <a:path h="7095997" w="12674307">
                <a:moveTo>
                  <a:pt x="0" y="0"/>
                </a:moveTo>
                <a:lnTo>
                  <a:pt x="12674306" y="0"/>
                </a:lnTo>
                <a:lnTo>
                  <a:pt x="12674306" y="7095997"/>
                </a:lnTo>
                <a:lnTo>
                  <a:pt x="0" y="7095997"/>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Khách hàng tiến hành bước chọn ghế ở ô màu xanh dương (chỗ còn trống) và bấm </a:t>
            </a:r>
            <a:r>
              <a:rPr lang="en-US" sz="2499">
                <a:solidFill>
                  <a:srgbClr val="000000"/>
                </a:solidFill>
                <a:latin typeface="Canva Sans Bold"/>
              </a:rPr>
              <a:t>Xác nhận</a:t>
            </a:r>
          </a:p>
          <a:p>
            <a:pPr marL="539749" indent="-269875" lvl="1">
              <a:lnSpc>
                <a:spcPts val="3499"/>
              </a:lnSpc>
              <a:spcBef>
                <a:spcPct val="0"/>
              </a:spcBef>
              <a:buFont typeface="Arial"/>
              <a:buChar char="•"/>
            </a:pPr>
            <a:r>
              <a:rPr lang="en-US" sz="2499">
                <a:solidFill>
                  <a:srgbClr val="000000"/>
                </a:solidFill>
                <a:latin typeface="Canva Sans"/>
              </a:rPr>
              <a:t>Nếu khách hàng đặt nhiều vé thì tiến hành chọn ghế và bấm </a:t>
            </a:r>
            <a:r>
              <a:rPr lang="en-US" sz="2499">
                <a:solidFill>
                  <a:srgbClr val="000000"/>
                </a:solidFill>
                <a:latin typeface="Canva Sans Bold"/>
              </a:rPr>
              <a:t>Xác nhận</a:t>
            </a:r>
            <a:r>
              <a:rPr lang="en-US" sz="2499">
                <a:solidFill>
                  <a:srgbClr val="000000"/>
                </a:solidFill>
                <a:latin typeface="Canva Sans"/>
              </a:rPr>
              <a:t> nhiều lần</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15477" y="2570448"/>
            <a:ext cx="12857046" cy="7164613"/>
          </a:xfrm>
          <a:custGeom>
            <a:avLst/>
            <a:gdLst/>
            <a:ahLst/>
            <a:cxnLst/>
            <a:rect r="r" b="b" t="t" l="l"/>
            <a:pathLst>
              <a:path h="7164613" w="12857046">
                <a:moveTo>
                  <a:pt x="0" y="0"/>
                </a:moveTo>
                <a:lnTo>
                  <a:pt x="12857046" y="0"/>
                </a:lnTo>
                <a:lnTo>
                  <a:pt x="12857046" y="7164614"/>
                </a:lnTo>
                <a:lnTo>
                  <a:pt x="0" y="7164614"/>
                </a:lnTo>
                <a:lnTo>
                  <a:pt x="0" y="0"/>
                </a:lnTo>
                <a:close/>
              </a:path>
            </a:pathLst>
          </a:custGeom>
          <a:blipFill>
            <a:blip r:embed="rId2"/>
            <a:stretch>
              <a:fillRect l="0" t="0" r="0" b="0"/>
            </a:stretch>
          </a:blipFill>
        </p:spPr>
      </p:sp>
      <p:sp>
        <p:nvSpPr>
          <p:cNvPr name="TextBox 3" id="3"/>
          <p:cNvSpPr txBox="true"/>
          <p:nvPr/>
        </p:nvSpPr>
        <p:spPr>
          <a:xfrm rot="0">
            <a:off x="1704471" y="175721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Tương tự như vậy với chiều về (nếu khách hàng có mua vé khứ hồi thì mới hiện phần này)</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287" y="3035358"/>
            <a:ext cx="8992713" cy="5013738"/>
          </a:xfrm>
          <a:custGeom>
            <a:avLst/>
            <a:gdLst/>
            <a:ahLst/>
            <a:cxnLst/>
            <a:rect r="r" b="b" t="t" l="l"/>
            <a:pathLst>
              <a:path h="5013738" w="8992713">
                <a:moveTo>
                  <a:pt x="0" y="0"/>
                </a:moveTo>
                <a:lnTo>
                  <a:pt x="8992713" y="0"/>
                </a:lnTo>
                <a:lnTo>
                  <a:pt x="8992713" y="5013737"/>
                </a:lnTo>
                <a:lnTo>
                  <a:pt x="0" y="5013737"/>
                </a:lnTo>
                <a:lnTo>
                  <a:pt x="0" y="0"/>
                </a:lnTo>
                <a:close/>
              </a:path>
            </a:pathLst>
          </a:custGeom>
          <a:blipFill>
            <a:blip r:embed="rId2"/>
            <a:stretch>
              <a:fillRect l="0" t="0" r="0" b="0"/>
            </a:stretch>
          </a:blipFill>
          <a:ln cap="sq">
            <a:noFill/>
            <a:prstDash val="sysDot"/>
            <a:miter/>
          </a:ln>
        </p:spPr>
      </p:sp>
      <p:sp>
        <p:nvSpPr>
          <p:cNvPr name="Freeform 3" id="3"/>
          <p:cNvSpPr/>
          <p:nvPr/>
        </p:nvSpPr>
        <p:spPr>
          <a:xfrm flipH="false" flipV="false" rot="0">
            <a:off x="9285493" y="3035358"/>
            <a:ext cx="8860485" cy="4948795"/>
          </a:xfrm>
          <a:custGeom>
            <a:avLst/>
            <a:gdLst/>
            <a:ahLst/>
            <a:cxnLst/>
            <a:rect r="r" b="b" t="t" l="l"/>
            <a:pathLst>
              <a:path h="4948795" w="8860485">
                <a:moveTo>
                  <a:pt x="0" y="0"/>
                </a:moveTo>
                <a:lnTo>
                  <a:pt x="8860485" y="0"/>
                </a:lnTo>
                <a:lnTo>
                  <a:pt x="8860485" y="4948794"/>
                </a:lnTo>
                <a:lnTo>
                  <a:pt x="0" y="4948794"/>
                </a:lnTo>
                <a:lnTo>
                  <a:pt x="0" y="0"/>
                </a:lnTo>
                <a:close/>
              </a:path>
            </a:pathLst>
          </a:custGeom>
          <a:blipFill>
            <a:blip r:embed="rId3"/>
            <a:stretch>
              <a:fillRect l="0" t="0" r="0" b="0"/>
            </a:stretch>
          </a:blipFill>
          <a:ln cap="sq">
            <a:noFill/>
            <a:prstDash val="sysDot"/>
            <a:miter/>
          </a:ln>
        </p:spPr>
      </p:sp>
      <p:sp>
        <p:nvSpPr>
          <p:cNvPr name="TextBox 4" id="4"/>
          <p:cNvSpPr txBox="true"/>
          <p:nvPr/>
        </p:nvSpPr>
        <p:spPr>
          <a:xfrm rot="0">
            <a:off x="1704471" y="175721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Khách hàng có thể xem lại tất cả các thông tin mua và tiến hành thanh toán qua số tài khoản</a:t>
            </a:r>
          </a:p>
        </p:txBody>
      </p:sp>
      <p:sp>
        <p:nvSpPr>
          <p:cNvPr name="TextBox 5" id="5"/>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6" id="6"/>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18653" y="2581261"/>
            <a:ext cx="13050695" cy="7257742"/>
          </a:xfrm>
          <a:custGeom>
            <a:avLst/>
            <a:gdLst/>
            <a:ahLst/>
            <a:cxnLst/>
            <a:rect r="r" b="b" t="t" l="l"/>
            <a:pathLst>
              <a:path h="7257742" w="13050695">
                <a:moveTo>
                  <a:pt x="0" y="0"/>
                </a:moveTo>
                <a:lnTo>
                  <a:pt x="13050694" y="0"/>
                </a:lnTo>
                <a:lnTo>
                  <a:pt x="13050694" y="7257742"/>
                </a:lnTo>
                <a:lnTo>
                  <a:pt x="0" y="7257742"/>
                </a:lnTo>
                <a:lnTo>
                  <a:pt x="0" y="0"/>
                </a:lnTo>
                <a:close/>
              </a:path>
            </a:pathLst>
          </a:custGeom>
          <a:blipFill>
            <a:blip r:embed="rId2"/>
            <a:stretch>
              <a:fillRect l="0" t="0" r="0" b="0"/>
            </a:stretch>
          </a:blipFill>
        </p:spPr>
      </p:sp>
      <p:sp>
        <p:nvSpPr>
          <p:cNvPr name="TextBox 3" id="3"/>
          <p:cNvSpPr txBox="true"/>
          <p:nvPr/>
        </p:nvSpPr>
        <p:spPr>
          <a:xfrm rot="0">
            <a:off x="1704471" y="175721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Khách hàng mua vé thành công</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59767" y="3110866"/>
            <a:ext cx="12168466" cy="6806615"/>
          </a:xfrm>
          <a:custGeom>
            <a:avLst/>
            <a:gdLst/>
            <a:ahLst/>
            <a:cxnLst/>
            <a:rect r="r" b="b" t="t" l="l"/>
            <a:pathLst>
              <a:path h="6806615" w="12168466">
                <a:moveTo>
                  <a:pt x="0" y="0"/>
                </a:moveTo>
                <a:lnTo>
                  <a:pt x="12168466" y="0"/>
                </a:lnTo>
                <a:lnTo>
                  <a:pt x="12168466" y="6806615"/>
                </a:lnTo>
                <a:lnTo>
                  <a:pt x="0" y="6806615"/>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Khách hàng có thể thưc hiện tra cứu hóa đơn bằng cách bấm vào Button Tra cứu hóa đơn như ở mục 3.1. Sau đó </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3.3 Tra cứu hóa đơn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204061" y="6172200"/>
            <a:ext cx="4083939" cy="4114800"/>
          </a:xfrm>
          <a:custGeom>
            <a:avLst/>
            <a:gdLst/>
            <a:ahLst/>
            <a:cxnLst/>
            <a:rect r="r" b="b" t="t" l="l"/>
            <a:pathLst>
              <a:path h="4114800" w="4083939">
                <a:moveTo>
                  <a:pt x="0" y="0"/>
                </a:moveTo>
                <a:lnTo>
                  <a:pt x="4083939" y="0"/>
                </a:lnTo>
                <a:lnTo>
                  <a:pt x="408393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63155" y="368170"/>
            <a:ext cx="12561689" cy="2089151"/>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TỔNG QUAN DỰ ÁN </a:t>
            </a:r>
          </a:p>
          <a:p>
            <a:pPr algn="ctr">
              <a:lnSpc>
                <a:spcPts val="5599"/>
              </a:lnSpc>
            </a:pPr>
            <a:r>
              <a:rPr lang="en-US" sz="3999">
                <a:solidFill>
                  <a:srgbClr val="000000"/>
                </a:solidFill>
                <a:latin typeface="Canva Sans Bold"/>
              </a:rPr>
              <a:t>XÂY DỰNG ỨNG DỤNG QUẢN LÝ BÁN VÉ MÁY BAY</a:t>
            </a:r>
          </a:p>
          <a:p>
            <a:pPr algn="ctr">
              <a:lnSpc>
                <a:spcPts val="5599"/>
              </a:lnSpc>
              <a:spcBef>
                <a:spcPct val="0"/>
              </a:spcBef>
            </a:pPr>
          </a:p>
        </p:txBody>
      </p:sp>
      <p:sp>
        <p:nvSpPr>
          <p:cNvPr name="TextBox 4" id="4"/>
          <p:cNvSpPr txBox="true"/>
          <p:nvPr/>
        </p:nvSpPr>
        <p:spPr>
          <a:xfrm rot="0">
            <a:off x="3642973" y="2153304"/>
            <a:ext cx="11002054" cy="5540471"/>
          </a:xfrm>
          <a:prstGeom prst="rect">
            <a:avLst/>
          </a:prstGeom>
        </p:spPr>
        <p:txBody>
          <a:bodyPr anchor="t" rtlCol="false" tIns="0" lIns="0" bIns="0" rIns="0">
            <a:spAutoFit/>
          </a:bodyPr>
          <a:lstStyle/>
          <a:p>
            <a:pPr>
              <a:lnSpc>
                <a:spcPts val="4894"/>
              </a:lnSpc>
            </a:pPr>
            <a:r>
              <a:rPr lang="en-US" sz="3496">
                <a:solidFill>
                  <a:srgbClr val="000000"/>
                </a:solidFill>
                <a:latin typeface="Canva Sans Bold"/>
              </a:rPr>
              <a:t>Database:</a:t>
            </a:r>
          </a:p>
          <a:p>
            <a:pPr marL="754833" indent="-377416" lvl="1">
              <a:lnSpc>
                <a:spcPts val="4894"/>
              </a:lnSpc>
              <a:buFont typeface="Arial"/>
              <a:buChar char="•"/>
            </a:pPr>
            <a:r>
              <a:rPr lang="en-US" sz="3496">
                <a:solidFill>
                  <a:srgbClr val="000000"/>
                </a:solidFill>
                <a:latin typeface="Canva Sans"/>
              </a:rPr>
              <a:t>9 View</a:t>
            </a:r>
          </a:p>
          <a:p>
            <a:pPr marL="754833" indent="-377416" lvl="1">
              <a:lnSpc>
                <a:spcPts val="4894"/>
              </a:lnSpc>
              <a:buFont typeface="Arial"/>
              <a:buChar char="•"/>
            </a:pPr>
            <a:r>
              <a:rPr lang="en-US" sz="3496">
                <a:solidFill>
                  <a:srgbClr val="000000"/>
                </a:solidFill>
                <a:latin typeface="Canva Sans"/>
              </a:rPr>
              <a:t>5 Trigger</a:t>
            </a:r>
          </a:p>
          <a:p>
            <a:pPr marL="754833" indent="-377416" lvl="1">
              <a:lnSpc>
                <a:spcPts val="4894"/>
              </a:lnSpc>
              <a:buFont typeface="Arial"/>
              <a:buChar char="•"/>
            </a:pPr>
            <a:r>
              <a:rPr lang="en-US" sz="3496">
                <a:solidFill>
                  <a:srgbClr val="000000"/>
                </a:solidFill>
                <a:latin typeface="Canva Sans"/>
              </a:rPr>
              <a:t>12 Procedure</a:t>
            </a:r>
          </a:p>
          <a:p>
            <a:pPr marL="754833" indent="-377416" lvl="1">
              <a:lnSpc>
                <a:spcPts val="4894"/>
              </a:lnSpc>
              <a:buFont typeface="Arial"/>
              <a:buChar char="•"/>
            </a:pPr>
            <a:r>
              <a:rPr lang="en-US" sz="3496">
                <a:solidFill>
                  <a:srgbClr val="000000"/>
                </a:solidFill>
                <a:latin typeface="Canva Sans"/>
              </a:rPr>
              <a:t>9 Function có tham số</a:t>
            </a:r>
          </a:p>
          <a:p>
            <a:pPr marL="754833" indent="-377416" lvl="1">
              <a:lnSpc>
                <a:spcPts val="4894"/>
              </a:lnSpc>
              <a:buFont typeface="Arial"/>
              <a:buChar char="•"/>
            </a:pPr>
            <a:r>
              <a:rPr lang="en-US" sz="3496">
                <a:solidFill>
                  <a:srgbClr val="000000"/>
                </a:solidFill>
                <a:latin typeface="Canva Sans"/>
              </a:rPr>
              <a:t>8 Function không có tham số</a:t>
            </a:r>
          </a:p>
          <a:p>
            <a:pPr marL="754833" indent="-377416" lvl="1">
              <a:lnSpc>
                <a:spcPts val="4894"/>
              </a:lnSpc>
              <a:buFont typeface="Arial"/>
              <a:buChar char="•"/>
            </a:pPr>
            <a:r>
              <a:rPr lang="en-US" sz="3496">
                <a:solidFill>
                  <a:srgbClr val="000000"/>
                </a:solidFill>
                <a:latin typeface="Canva Sans"/>
              </a:rPr>
              <a:t>2 Quyền thao tác: Người dùng và người quản lý</a:t>
            </a:r>
          </a:p>
          <a:p>
            <a:pPr>
              <a:lnSpc>
                <a:spcPts val="4894"/>
              </a:lnSpc>
            </a:pPr>
            <a:r>
              <a:rPr lang="en-US" sz="3496">
                <a:solidFill>
                  <a:srgbClr val="000000"/>
                </a:solidFill>
                <a:latin typeface="Canva Sans Bold"/>
              </a:rPr>
              <a:t>Chức năng trên giao diện: </a:t>
            </a:r>
          </a:p>
          <a:p>
            <a:pPr marL="754833" indent="-377416" lvl="1">
              <a:lnSpc>
                <a:spcPts val="4894"/>
              </a:lnSpc>
              <a:spcBef>
                <a:spcPct val="0"/>
              </a:spcBef>
              <a:buFont typeface="Arial"/>
              <a:buChar char="•"/>
            </a:pPr>
            <a:r>
              <a:rPr lang="en-US" sz="3496">
                <a:solidFill>
                  <a:srgbClr val="000000"/>
                </a:solidFill>
                <a:latin typeface="Canva Sans"/>
              </a:rPr>
              <a:t>14 chức năng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85455" y="2642050"/>
            <a:ext cx="12717091" cy="7074944"/>
          </a:xfrm>
          <a:custGeom>
            <a:avLst/>
            <a:gdLst/>
            <a:ahLst/>
            <a:cxnLst/>
            <a:rect r="r" b="b" t="t" l="l"/>
            <a:pathLst>
              <a:path h="7074944" w="12717091">
                <a:moveTo>
                  <a:pt x="0" y="0"/>
                </a:moveTo>
                <a:lnTo>
                  <a:pt x="12717090" y="0"/>
                </a:lnTo>
                <a:lnTo>
                  <a:pt x="12717090" y="7074944"/>
                </a:lnTo>
                <a:lnTo>
                  <a:pt x="0" y="7074944"/>
                </a:lnTo>
                <a:lnTo>
                  <a:pt x="0" y="0"/>
                </a:lnTo>
                <a:close/>
              </a:path>
            </a:pathLst>
          </a:custGeom>
          <a:blipFill>
            <a:blip r:embed="rId2"/>
            <a:stretch>
              <a:fillRect l="0" t="0" r="0" b="0"/>
            </a:stretch>
          </a:blipFill>
        </p:spPr>
      </p:sp>
      <p:sp>
        <p:nvSpPr>
          <p:cNvPr name="TextBox 3" id="3"/>
          <p:cNvSpPr txBox="true"/>
          <p:nvPr/>
        </p:nvSpPr>
        <p:spPr>
          <a:xfrm rot="0">
            <a:off x="1818771" y="1776413"/>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Người quản lý có thể thêm các chuyến bay</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4.1 Thêm chuyến bay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75984" y="2913939"/>
            <a:ext cx="12336033" cy="6862894"/>
          </a:xfrm>
          <a:custGeom>
            <a:avLst/>
            <a:gdLst/>
            <a:ahLst/>
            <a:cxnLst/>
            <a:rect r="r" b="b" t="t" l="l"/>
            <a:pathLst>
              <a:path h="6862894" w="12336033">
                <a:moveTo>
                  <a:pt x="0" y="0"/>
                </a:moveTo>
                <a:lnTo>
                  <a:pt x="12336032" y="0"/>
                </a:lnTo>
                <a:lnTo>
                  <a:pt x="12336032" y="6862895"/>
                </a:lnTo>
                <a:lnTo>
                  <a:pt x="0" y="6862895"/>
                </a:lnTo>
                <a:lnTo>
                  <a:pt x="0" y="0"/>
                </a:lnTo>
                <a:close/>
              </a:path>
            </a:pathLst>
          </a:custGeom>
          <a:blipFill>
            <a:blip r:embed="rId2"/>
            <a:stretch>
              <a:fillRect l="0" t="0" r="0" b="0"/>
            </a:stretch>
          </a:blipFill>
        </p:spPr>
      </p:sp>
      <p:sp>
        <p:nvSpPr>
          <p:cNvPr name="TextBox 3" id="3"/>
          <p:cNvSpPr txBox="true"/>
          <p:nvPr/>
        </p:nvSpPr>
        <p:spPr>
          <a:xfrm rot="0">
            <a:off x="1742571" y="1766888"/>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Sau khi nhập tất cả các thông tin của chuyến bay, người quản lý có thể nhấn </a:t>
            </a:r>
            <a:r>
              <a:rPr lang="en-US" sz="2499">
                <a:solidFill>
                  <a:srgbClr val="000000"/>
                </a:solidFill>
                <a:latin typeface="Canva Sans Bold"/>
              </a:rPr>
              <a:t>Thêm </a:t>
            </a:r>
            <a:r>
              <a:rPr lang="en-US" sz="2499">
                <a:solidFill>
                  <a:srgbClr val="000000"/>
                </a:solidFill>
                <a:latin typeface="Canva Sans"/>
              </a:rPr>
              <a:t>để thêm chuyến bay</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4.1 Thêm chuyến bay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94509" y="2995674"/>
            <a:ext cx="12498983" cy="6995283"/>
          </a:xfrm>
          <a:custGeom>
            <a:avLst/>
            <a:gdLst/>
            <a:ahLst/>
            <a:cxnLst/>
            <a:rect r="r" b="b" t="t" l="l"/>
            <a:pathLst>
              <a:path h="6995283" w="12498983">
                <a:moveTo>
                  <a:pt x="0" y="0"/>
                </a:moveTo>
                <a:lnTo>
                  <a:pt x="12498982" y="0"/>
                </a:lnTo>
                <a:lnTo>
                  <a:pt x="12498982" y="6995283"/>
                </a:lnTo>
                <a:lnTo>
                  <a:pt x="0" y="6995283"/>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Người quản lý bấm chọn Cập nhật chuyến bay ở trang chủ sẽ hiện ra giao diện như sau</a:t>
            </a:r>
          </a:p>
          <a:p>
            <a:pPr marL="539749" indent="-269875" lvl="1">
              <a:lnSpc>
                <a:spcPts val="3499"/>
              </a:lnSpc>
              <a:spcBef>
                <a:spcPct val="0"/>
              </a:spcBef>
              <a:buFont typeface="Arial"/>
              <a:buChar char="•"/>
            </a:pPr>
            <a:r>
              <a:rPr lang="en-US" sz="2499">
                <a:solidFill>
                  <a:srgbClr val="000000"/>
                </a:solidFill>
                <a:latin typeface="Canva Sans"/>
              </a:rPr>
              <a:t>Người quản lý chọn chuyến bay cần cập nhật và bấm vào Button </a:t>
            </a:r>
            <a:r>
              <a:rPr lang="en-US" sz="2499">
                <a:solidFill>
                  <a:srgbClr val="000000"/>
                </a:solidFill>
                <a:latin typeface="Canva Sans Bold"/>
              </a:rPr>
              <a:t>Cập nhật </a:t>
            </a:r>
            <a:r>
              <a:rPr lang="en-US" sz="2499">
                <a:solidFill>
                  <a:srgbClr val="000000"/>
                </a:solidFill>
                <a:latin typeface="Canva Sans"/>
              </a:rPr>
              <a:t>để thực hiện thao tác</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4.2 Cập nhật chuyến bay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60795" y="2963019"/>
            <a:ext cx="12366411" cy="6857952"/>
          </a:xfrm>
          <a:custGeom>
            <a:avLst/>
            <a:gdLst/>
            <a:ahLst/>
            <a:cxnLst/>
            <a:rect r="r" b="b" t="t" l="l"/>
            <a:pathLst>
              <a:path h="6857952" w="12366411">
                <a:moveTo>
                  <a:pt x="0" y="0"/>
                </a:moveTo>
                <a:lnTo>
                  <a:pt x="12366410" y="0"/>
                </a:lnTo>
                <a:lnTo>
                  <a:pt x="12366410" y="6857952"/>
                </a:lnTo>
                <a:lnTo>
                  <a:pt x="0" y="6857952"/>
                </a:lnTo>
                <a:lnTo>
                  <a:pt x="0" y="0"/>
                </a:lnTo>
                <a:close/>
              </a:path>
            </a:pathLst>
          </a:custGeom>
          <a:blipFill>
            <a:blip r:embed="rId2"/>
            <a:stretch>
              <a:fillRect l="0" t="0" r="0" b="0"/>
            </a:stretch>
          </a:blipFill>
        </p:spPr>
      </p:sp>
      <p:sp>
        <p:nvSpPr>
          <p:cNvPr name="TextBox 3" id="3"/>
          <p:cNvSpPr txBox="true"/>
          <p:nvPr/>
        </p:nvSpPr>
        <p:spPr>
          <a:xfrm rot="0">
            <a:off x="1704471" y="1757210"/>
            <a:ext cx="15261690"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Lưu ý, để xem thông tin đầy đủ khi không chọn ngày đi mà chỉ chọn những mục khác (điểm đi, điểm đến, tình trạng) thì phải bỏ dấu tick xanh ở mục ngày đi</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4.2 Cập nhật chuyến bay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01886" y="3892590"/>
            <a:ext cx="8990864" cy="4796653"/>
          </a:xfrm>
          <a:custGeom>
            <a:avLst/>
            <a:gdLst/>
            <a:ahLst/>
            <a:cxnLst/>
            <a:rect r="r" b="b" t="t" l="l"/>
            <a:pathLst>
              <a:path h="4796653" w="8990864">
                <a:moveTo>
                  <a:pt x="0" y="0"/>
                </a:moveTo>
                <a:lnTo>
                  <a:pt x="8990864" y="0"/>
                </a:lnTo>
                <a:lnTo>
                  <a:pt x="8990864" y="4796653"/>
                </a:lnTo>
                <a:lnTo>
                  <a:pt x="0" y="4796653"/>
                </a:lnTo>
                <a:lnTo>
                  <a:pt x="0" y="0"/>
                </a:lnTo>
                <a:close/>
              </a:path>
            </a:pathLst>
          </a:custGeom>
          <a:blipFill>
            <a:blip r:embed="rId2"/>
            <a:stretch>
              <a:fillRect l="0" t="0" r="0" b="0"/>
            </a:stretch>
          </a:blipFill>
          <a:ln cap="sq">
            <a:noFill/>
            <a:prstDash val="sysDot"/>
            <a:miter/>
          </a:ln>
        </p:spPr>
      </p:sp>
      <p:sp>
        <p:nvSpPr>
          <p:cNvPr name="Freeform 3" id="3"/>
          <p:cNvSpPr/>
          <p:nvPr/>
        </p:nvSpPr>
        <p:spPr>
          <a:xfrm flipH="false" flipV="false" rot="0">
            <a:off x="104775" y="3892590"/>
            <a:ext cx="8987880" cy="4803735"/>
          </a:xfrm>
          <a:custGeom>
            <a:avLst/>
            <a:gdLst/>
            <a:ahLst/>
            <a:cxnLst/>
            <a:rect r="r" b="b" t="t" l="l"/>
            <a:pathLst>
              <a:path h="4803735" w="8987880">
                <a:moveTo>
                  <a:pt x="0" y="0"/>
                </a:moveTo>
                <a:lnTo>
                  <a:pt x="8987880" y="0"/>
                </a:lnTo>
                <a:lnTo>
                  <a:pt x="8987880" y="4803735"/>
                </a:lnTo>
                <a:lnTo>
                  <a:pt x="0" y="4803735"/>
                </a:lnTo>
                <a:lnTo>
                  <a:pt x="0" y="0"/>
                </a:lnTo>
                <a:close/>
              </a:path>
            </a:pathLst>
          </a:custGeom>
          <a:blipFill>
            <a:blip r:embed="rId3"/>
            <a:stretch>
              <a:fillRect l="0" t="0" r="0" b="0"/>
            </a:stretch>
          </a:blipFill>
          <a:ln cap="sq">
            <a:noFill/>
            <a:prstDash val="sysDot"/>
            <a:miter/>
          </a:ln>
        </p:spPr>
      </p:sp>
      <p:sp>
        <p:nvSpPr>
          <p:cNvPr name="TextBox 4" id="4"/>
          <p:cNvSpPr txBox="true"/>
          <p:nvPr/>
        </p:nvSpPr>
        <p:spPr>
          <a:xfrm rot="0">
            <a:off x="1704471" y="1757210"/>
            <a:ext cx="15261690" cy="17367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Sau khi chọn vào nút </a:t>
            </a:r>
            <a:r>
              <a:rPr lang="en-US" sz="2499">
                <a:solidFill>
                  <a:srgbClr val="000000"/>
                </a:solidFill>
                <a:latin typeface="Canva Sans Bold"/>
              </a:rPr>
              <a:t>Cập nhật</a:t>
            </a:r>
            <a:r>
              <a:rPr lang="en-US" sz="2499">
                <a:solidFill>
                  <a:srgbClr val="000000"/>
                </a:solidFill>
                <a:latin typeface="Canva Sans"/>
              </a:rPr>
              <a:t> như ở slide trước thì sẽ hiện ra 1 Form để người quản lý thực hiện cập nhật</a:t>
            </a:r>
          </a:p>
          <a:p>
            <a:pPr marL="539749" indent="-269875" lvl="1">
              <a:lnSpc>
                <a:spcPts val="3499"/>
              </a:lnSpc>
              <a:spcBef>
                <a:spcPct val="0"/>
              </a:spcBef>
              <a:buFont typeface="Arial"/>
              <a:buChar char="•"/>
            </a:pPr>
            <a:r>
              <a:rPr lang="en-US" sz="2499">
                <a:solidFill>
                  <a:srgbClr val="000000"/>
                </a:solidFill>
                <a:latin typeface="Canva Sans"/>
              </a:rPr>
              <a:t>Khi hoàn thành, người quản lý bấm vào nút </a:t>
            </a:r>
            <a:r>
              <a:rPr lang="en-US" sz="2499">
                <a:solidFill>
                  <a:srgbClr val="000000"/>
                </a:solidFill>
                <a:latin typeface="Canva Sans Bold"/>
              </a:rPr>
              <a:t>Xong.</a:t>
            </a:r>
            <a:r>
              <a:rPr lang="en-US" sz="2499">
                <a:solidFill>
                  <a:srgbClr val="000000"/>
                </a:solidFill>
                <a:latin typeface="Canva Sans"/>
              </a:rPr>
              <a:t> Cập nhật thành công sẽ hiện ra một thông báo như hình bên cạnh</a:t>
            </a:r>
          </a:p>
        </p:txBody>
      </p:sp>
      <p:sp>
        <p:nvSpPr>
          <p:cNvPr name="TextBox 5" id="5"/>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6" id="6"/>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4.2 Cập nhật chuyến bay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44874" y="2660097"/>
            <a:ext cx="12598252" cy="6982067"/>
          </a:xfrm>
          <a:custGeom>
            <a:avLst/>
            <a:gdLst/>
            <a:ahLst/>
            <a:cxnLst/>
            <a:rect r="r" b="b" t="t" l="l"/>
            <a:pathLst>
              <a:path h="6982067" w="12598252">
                <a:moveTo>
                  <a:pt x="0" y="0"/>
                </a:moveTo>
                <a:lnTo>
                  <a:pt x="12598252" y="0"/>
                </a:lnTo>
                <a:lnTo>
                  <a:pt x="12598252" y="6982067"/>
                </a:lnTo>
                <a:lnTo>
                  <a:pt x="0" y="6982067"/>
                </a:lnTo>
                <a:lnTo>
                  <a:pt x="0" y="0"/>
                </a:lnTo>
                <a:close/>
              </a:path>
            </a:pathLst>
          </a:custGeom>
          <a:blipFill>
            <a:blip r:embed="rId2"/>
            <a:stretch>
              <a:fillRect l="0" t="0" r="0" b="0"/>
            </a:stretch>
          </a:blipFill>
        </p:spPr>
      </p:sp>
      <p:sp>
        <p:nvSpPr>
          <p:cNvPr name="TextBox 3" id="3"/>
          <p:cNvSpPr txBox="true"/>
          <p:nvPr/>
        </p:nvSpPr>
        <p:spPr>
          <a:xfrm rot="0">
            <a:off x="1704471" y="1757210"/>
            <a:ext cx="5155537"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Thông tin đã được cập nhật.</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4.2 Cập nhật chuyến bay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20874" y="2680274"/>
            <a:ext cx="13046251" cy="7260811"/>
          </a:xfrm>
          <a:custGeom>
            <a:avLst/>
            <a:gdLst/>
            <a:ahLst/>
            <a:cxnLst/>
            <a:rect r="r" b="b" t="t" l="l"/>
            <a:pathLst>
              <a:path h="7260811" w="13046251">
                <a:moveTo>
                  <a:pt x="0" y="0"/>
                </a:moveTo>
                <a:lnTo>
                  <a:pt x="13046252" y="0"/>
                </a:lnTo>
                <a:lnTo>
                  <a:pt x="13046252" y="7260811"/>
                </a:lnTo>
                <a:lnTo>
                  <a:pt x="0" y="7260811"/>
                </a:lnTo>
                <a:lnTo>
                  <a:pt x="0" y="0"/>
                </a:lnTo>
                <a:close/>
              </a:path>
            </a:pathLst>
          </a:custGeom>
          <a:blipFill>
            <a:blip r:embed="rId2"/>
            <a:stretch>
              <a:fillRect l="0" t="0" r="0" b="0"/>
            </a:stretch>
          </a:blipFill>
        </p:spPr>
      </p:sp>
      <p:sp>
        <p:nvSpPr>
          <p:cNvPr name="TextBox 3" id="3"/>
          <p:cNvSpPr txBox="true"/>
          <p:nvPr/>
        </p:nvSpPr>
        <p:spPr>
          <a:xfrm rot="0">
            <a:off x="1704471" y="175721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Người quản lý chọn năm để xem biểu đồ doanh thu của năm đó qua các tháng</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4.3 Doanh thu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23849" y="2564300"/>
            <a:ext cx="13040303" cy="7226155"/>
          </a:xfrm>
          <a:custGeom>
            <a:avLst/>
            <a:gdLst/>
            <a:ahLst/>
            <a:cxnLst/>
            <a:rect r="r" b="b" t="t" l="l"/>
            <a:pathLst>
              <a:path h="7226155" w="13040303">
                <a:moveTo>
                  <a:pt x="0" y="0"/>
                </a:moveTo>
                <a:lnTo>
                  <a:pt x="13040302" y="0"/>
                </a:lnTo>
                <a:lnTo>
                  <a:pt x="13040302" y="7226155"/>
                </a:lnTo>
                <a:lnTo>
                  <a:pt x="0" y="7226155"/>
                </a:lnTo>
                <a:lnTo>
                  <a:pt x="0" y="0"/>
                </a:lnTo>
                <a:close/>
              </a:path>
            </a:pathLst>
          </a:custGeom>
          <a:blipFill>
            <a:blip r:embed="rId2"/>
            <a:stretch>
              <a:fillRect l="0" t="0" r="0" b="0"/>
            </a:stretch>
          </a:blipFill>
        </p:spPr>
      </p:sp>
      <p:sp>
        <p:nvSpPr>
          <p:cNvPr name="TextBox 3" id="3"/>
          <p:cNvSpPr txBox="true"/>
          <p:nvPr/>
        </p:nvSpPr>
        <p:spPr>
          <a:xfrm rot="0">
            <a:off x="1704471" y="1757210"/>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Người quản lý nhập số điện thoại người dùng để xem thông tin của người dùng đó</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4. Giao diện người quản lý</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4.4 Tra cứu người dùng</a:t>
            </a:r>
          </a:p>
        </p:txBody>
      </p:sp>
    </p:spTree>
  </p:cSld>
  <p:clrMapOvr>
    <a:masterClrMapping/>
  </p:clrMapOvr>
</p:sld>
</file>

<file path=ppt/slides/slide28.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926576" y="3124200"/>
            <a:ext cx="5245100" cy="1332778"/>
            <a:chOff x="0" y="0"/>
            <a:chExt cx="1381426" cy="351020"/>
          </a:xfrm>
        </p:grpSpPr>
        <p:sp>
          <p:nvSpPr>
            <p:cNvPr name="Freeform 3" id="3"/>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4" id="4"/>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74078" y="3124200"/>
            <a:ext cx="5118100" cy="1332778"/>
            <a:chOff x="0" y="0"/>
            <a:chExt cx="1347977" cy="351020"/>
          </a:xfrm>
        </p:grpSpPr>
        <p:sp>
          <p:nvSpPr>
            <p:cNvPr name="Freeform 6" id="6"/>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7" id="7"/>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440764" y="2936603"/>
            <a:ext cx="13411074" cy="1412697"/>
          </a:xfrm>
          <a:prstGeom prst="rect">
            <a:avLst/>
          </a:prstGeom>
        </p:spPr>
        <p:txBody>
          <a:bodyPr anchor="t" rtlCol="false" tIns="0" lIns="0" bIns="0" rIns="0">
            <a:spAutoFit/>
          </a:bodyPr>
          <a:lstStyle/>
          <a:p>
            <a:pPr algn="ctr">
              <a:lnSpc>
                <a:spcPts val="10334"/>
              </a:lnSpc>
            </a:pPr>
            <a:r>
              <a:rPr lang="en-US" sz="7382">
                <a:solidFill>
                  <a:srgbClr val="004AAD"/>
                </a:solidFill>
                <a:latin typeface="Carlito Bold"/>
              </a:rPr>
              <a:t>CHÚNG EM XIN CẢM ƠN!</a:t>
            </a:r>
          </a:p>
        </p:txBody>
      </p:sp>
      <p:sp>
        <p:nvSpPr>
          <p:cNvPr name="TextBox 9" id="9"/>
          <p:cNvSpPr txBox="true"/>
          <p:nvPr/>
        </p:nvSpPr>
        <p:spPr>
          <a:xfrm rot="0">
            <a:off x="6323004" y="6029950"/>
            <a:ext cx="5641992" cy="903519"/>
          </a:xfrm>
          <a:prstGeom prst="rect">
            <a:avLst/>
          </a:prstGeom>
        </p:spPr>
        <p:txBody>
          <a:bodyPr anchor="t" rtlCol="false" tIns="0" lIns="0" bIns="0" rIns="0">
            <a:spAutoFit/>
          </a:bodyPr>
          <a:lstStyle/>
          <a:p>
            <a:pPr algn="ctr">
              <a:lnSpc>
                <a:spcPts val="7424"/>
              </a:lnSpc>
            </a:pPr>
            <a:r>
              <a:rPr lang="en-US" sz="5303" u="sng">
                <a:solidFill>
                  <a:srgbClr val="303642"/>
                </a:solidFill>
                <a:latin typeface="Lato Bold"/>
              </a:rPr>
              <a:t>NHÓM 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43756" y="2989263"/>
            <a:ext cx="12000488" cy="6689796"/>
          </a:xfrm>
          <a:custGeom>
            <a:avLst/>
            <a:gdLst/>
            <a:ahLst/>
            <a:cxnLst/>
            <a:rect r="r" b="b" t="t" l="l"/>
            <a:pathLst>
              <a:path h="6689796" w="12000488">
                <a:moveTo>
                  <a:pt x="0" y="0"/>
                </a:moveTo>
                <a:lnTo>
                  <a:pt x="12000488" y="0"/>
                </a:lnTo>
                <a:lnTo>
                  <a:pt x="12000488" y="6689796"/>
                </a:lnTo>
                <a:lnTo>
                  <a:pt x="0" y="6689796"/>
                </a:lnTo>
                <a:lnTo>
                  <a:pt x="0" y="0"/>
                </a:lnTo>
                <a:close/>
              </a:path>
            </a:pathLst>
          </a:custGeom>
          <a:blipFill>
            <a:blip r:embed="rId2"/>
            <a:stretch>
              <a:fillRect l="0" t="0" r="0" b="0"/>
            </a:stretch>
          </a:blipFill>
        </p:spPr>
      </p:sp>
      <p:sp>
        <p:nvSpPr>
          <p:cNvPr name="TextBox 3" id="3"/>
          <p:cNvSpPr txBox="true"/>
          <p:nvPr/>
        </p:nvSpPr>
        <p:spPr>
          <a:xfrm rot="0">
            <a:off x="1028700" y="1338263"/>
            <a:ext cx="16075518"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Khi chưa có tài khoản ngươi dùng cung cấp thêm họ tên, nhập số bằng số điện thoại cá nhân và email cá nhân cũng như mật khẩu mà người dùng mong muốn để đăng ký tài khoản.</a:t>
            </a:r>
          </a:p>
          <a:p>
            <a:pPr marL="539749" indent="-269875" lvl="1">
              <a:lnSpc>
                <a:spcPts val="3499"/>
              </a:lnSpc>
              <a:buFont typeface="Arial"/>
              <a:buChar char="•"/>
            </a:pPr>
            <a:r>
              <a:rPr lang="en-US" sz="2499">
                <a:solidFill>
                  <a:srgbClr val="000000"/>
                </a:solidFill>
                <a:latin typeface="Canva Sans"/>
              </a:rPr>
              <a:t>Hãy đảm bảo rằng số điện thoại và email này chưa được sử dụng cho tài khoản khác.</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1. Giao diện chức năng đăng kí</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483525" y="1414463"/>
            <a:ext cx="12391353"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Người dùng có thể đăng nhập với tài khoản đã được đăng ký trước đó.</a:t>
            </a:r>
          </a:p>
          <a:p>
            <a:pPr marL="539749" indent="-269875" lvl="1">
              <a:lnSpc>
                <a:spcPts val="3499"/>
              </a:lnSpc>
              <a:spcBef>
                <a:spcPct val="0"/>
              </a:spcBef>
              <a:buFont typeface="Arial"/>
              <a:buChar char="•"/>
            </a:pPr>
            <a:r>
              <a:rPr lang="en-US" sz="2499">
                <a:solidFill>
                  <a:srgbClr val="000000"/>
                </a:solidFill>
                <a:latin typeface="Canva Sans"/>
              </a:rPr>
              <a:t>Nếu chưa có tài khoản người dùng phải thực hiện đăng ký tài khoản.</a:t>
            </a:r>
          </a:p>
        </p:txBody>
      </p:sp>
      <p:sp>
        <p:nvSpPr>
          <p:cNvPr name="Freeform 3" id="3"/>
          <p:cNvSpPr/>
          <p:nvPr/>
        </p:nvSpPr>
        <p:spPr>
          <a:xfrm flipH="false" flipV="false" rot="0">
            <a:off x="3108841" y="2689553"/>
            <a:ext cx="12070317" cy="6721147"/>
          </a:xfrm>
          <a:custGeom>
            <a:avLst/>
            <a:gdLst/>
            <a:ahLst/>
            <a:cxnLst/>
            <a:rect r="r" b="b" t="t" l="l"/>
            <a:pathLst>
              <a:path h="6721147" w="12070317">
                <a:moveTo>
                  <a:pt x="0" y="0"/>
                </a:moveTo>
                <a:lnTo>
                  <a:pt x="12070318" y="0"/>
                </a:lnTo>
                <a:lnTo>
                  <a:pt x="12070318" y="6721147"/>
                </a:lnTo>
                <a:lnTo>
                  <a:pt x="0" y="6721147"/>
                </a:lnTo>
                <a:lnTo>
                  <a:pt x="0" y="0"/>
                </a:lnTo>
                <a:close/>
              </a:path>
            </a:pathLst>
          </a:custGeom>
          <a:blipFill>
            <a:blip r:embed="rId2"/>
            <a:stretch>
              <a:fillRect l="0" t="0" r="0" b="0"/>
            </a:stretch>
          </a:blipFill>
        </p:spPr>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2. Giao diện chức năng đăng nhập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42102" y="3329789"/>
            <a:ext cx="11870004" cy="6598636"/>
          </a:xfrm>
          <a:custGeom>
            <a:avLst/>
            <a:gdLst/>
            <a:ahLst/>
            <a:cxnLst/>
            <a:rect r="r" b="b" t="t" l="l"/>
            <a:pathLst>
              <a:path h="6598636" w="11870004">
                <a:moveTo>
                  <a:pt x="0" y="0"/>
                </a:moveTo>
                <a:lnTo>
                  <a:pt x="11870004" y="0"/>
                </a:lnTo>
                <a:lnTo>
                  <a:pt x="11870004" y="6598636"/>
                </a:lnTo>
                <a:lnTo>
                  <a:pt x="0" y="6598636"/>
                </a:lnTo>
                <a:lnTo>
                  <a:pt x="0" y="0"/>
                </a:lnTo>
                <a:close/>
              </a:path>
            </a:pathLst>
          </a:custGeom>
          <a:blipFill>
            <a:blip r:embed="rId2"/>
            <a:stretch>
              <a:fillRect l="0" t="0" r="0" b="0"/>
            </a:stretch>
          </a:blipFill>
        </p:spPr>
      </p:sp>
      <p:sp>
        <p:nvSpPr>
          <p:cNvPr name="TextBox 3" id="3"/>
          <p:cNvSpPr txBox="true"/>
          <p:nvPr/>
        </p:nvSpPr>
        <p:spPr>
          <a:xfrm rot="0">
            <a:off x="1775580" y="1709738"/>
            <a:ext cx="15261690"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Giao diện trên hiện ra 3 lựa chọn như mua vé, tra cứu hóa đơn hoặc chuyến bay</a:t>
            </a:r>
          </a:p>
          <a:p>
            <a:pPr marL="539749" indent="-269875" lvl="1">
              <a:lnSpc>
                <a:spcPts val="3499"/>
              </a:lnSpc>
              <a:spcBef>
                <a:spcPct val="0"/>
              </a:spcBef>
              <a:buFont typeface="Arial"/>
              <a:buChar char="•"/>
            </a:pPr>
            <a:r>
              <a:rPr lang="en-US" sz="2499">
                <a:solidFill>
                  <a:srgbClr val="000000"/>
                </a:solidFill>
                <a:latin typeface="Canva Sans"/>
              </a:rPr>
              <a:t>Chúng ta có thể nhập thông tin điểm đi, điểm đến, ngân sách để tìm kiếm chuyến bay, hoặc chọn vào các chuyến bay được đề xuất bên dưới.</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3.1 Trang chủ người dùng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38032" y="2959592"/>
            <a:ext cx="12411936" cy="6902557"/>
          </a:xfrm>
          <a:custGeom>
            <a:avLst/>
            <a:gdLst/>
            <a:ahLst/>
            <a:cxnLst/>
            <a:rect r="r" b="b" t="t" l="l"/>
            <a:pathLst>
              <a:path h="6902557" w="12411936">
                <a:moveTo>
                  <a:pt x="0" y="0"/>
                </a:moveTo>
                <a:lnTo>
                  <a:pt x="12411936" y="0"/>
                </a:lnTo>
                <a:lnTo>
                  <a:pt x="12411936" y="6902557"/>
                </a:lnTo>
                <a:lnTo>
                  <a:pt x="0" y="6902557"/>
                </a:lnTo>
                <a:lnTo>
                  <a:pt x="0" y="0"/>
                </a:lnTo>
                <a:close/>
              </a:path>
            </a:pathLst>
          </a:custGeom>
          <a:blipFill>
            <a:blip r:embed="rId2"/>
            <a:stretch>
              <a:fillRect l="0" t="0" r="0" b="0"/>
            </a:stretch>
          </a:blipFill>
        </p:spPr>
      </p:sp>
      <p:sp>
        <p:nvSpPr>
          <p:cNvPr name="TextBox 3" id="3"/>
          <p:cNvSpPr txBox="true"/>
          <p:nvPr/>
        </p:nvSpPr>
        <p:spPr>
          <a:xfrm rot="0">
            <a:off x="1611913" y="1719263"/>
            <a:ext cx="15261690"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Cho phép khách hàng chọn điểm đi, điểm đến và ngân sách để tìm kiếm các chuyến bay</a:t>
            </a:r>
          </a:p>
          <a:p>
            <a:pPr marL="539749" indent="-269875" lvl="1">
              <a:lnSpc>
                <a:spcPts val="3499"/>
              </a:lnSpc>
              <a:spcBef>
                <a:spcPct val="0"/>
              </a:spcBef>
              <a:buFont typeface="Arial"/>
              <a:buChar char="•"/>
            </a:pPr>
            <a:r>
              <a:rPr lang="en-US" sz="2499">
                <a:solidFill>
                  <a:srgbClr val="000000"/>
                </a:solidFill>
                <a:latin typeface="Canva Sans"/>
              </a:rPr>
              <a:t>Hệ thống sẽ đưa ra các chuyến bay phù hợp để khách hàng có thể lựa chọn</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3.1 Trang chủ người dùng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96361" y="3160713"/>
            <a:ext cx="12295278" cy="6843745"/>
          </a:xfrm>
          <a:custGeom>
            <a:avLst/>
            <a:gdLst/>
            <a:ahLst/>
            <a:cxnLst/>
            <a:rect r="r" b="b" t="t" l="l"/>
            <a:pathLst>
              <a:path h="6843745" w="12295278">
                <a:moveTo>
                  <a:pt x="0" y="0"/>
                </a:moveTo>
                <a:lnTo>
                  <a:pt x="12295278" y="0"/>
                </a:lnTo>
                <a:lnTo>
                  <a:pt x="12295278" y="6843745"/>
                </a:lnTo>
                <a:lnTo>
                  <a:pt x="0" y="6843745"/>
                </a:lnTo>
                <a:lnTo>
                  <a:pt x="0" y="0"/>
                </a:lnTo>
                <a:close/>
              </a:path>
            </a:pathLst>
          </a:custGeom>
          <a:blipFill>
            <a:blip r:embed="rId2"/>
            <a:stretch>
              <a:fillRect l="0" t="0" r="0" b="0"/>
            </a:stretch>
          </a:blipFill>
        </p:spPr>
      </p:sp>
      <p:sp>
        <p:nvSpPr>
          <p:cNvPr name="TextBox 3" id="3"/>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4" id="4"/>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
        <p:nvSpPr>
          <p:cNvPr name="TextBox 5" id="5"/>
          <p:cNvSpPr txBox="true"/>
          <p:nvPr/>
        </p:nvSpPr>
        <p:spPr>
          <a:xfrm rot="0">
            <a:off x="1611913" y="1719263"/>
            <a:ext cx="15261690" cy="12985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Sau khi click vào Button Mua vé ở trang trước đó sẽ hiện ra như sau, cho phép khách hàng nhập điểm đi, điểm đến, số lượng hành khách, ngày đi và lựa chọn bay một chiều hoặc khứ hồi để tìm kiếm chuyến bay phù hợp với mình.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48044" y="2985267"/>
            <a:ext cx="11991912" cy="6654560"/>
          </a:xfrm>
          <a:custGeom>
            <a:avLst/>
            <a:gdLst/>
            <a:ahLst/>
            <a:cxnLst/>
            <a:rect r="r" b="b" t="t" l="l"/>
            <a:pathLst>
              <a:path h="6654560" w="11991912">
                <a:moveTo>
                  <a:pt x="0" y="0"/>
                </a:moveTo>
                <a:lnTo>
                  <a:pt x="11991912" y="0"/>
                </a:lnTo>
                <a:lnTo>
                  <a:pt x="11991912" y="6654560"/>
                </a:lnTo>
                <a:lnTo>
                  <a:pt x="0" y="6654560"/>
                </a:lnTo>
                <a:lnTo>
                  <a:pt x="0" y="0"/>
                </a:lnTo>
                <a:close/>
              </a:path>
            </a:pathLst>
          </a:custGeom>
          <a:blipFill>
            <a:blip r:embed="rId2"/>
            <a:stretch>
              <a:fillRect l="0" t="0" r="0" b="0"/>
            </a:stretch>
          </a:blipFill>
        </p:spPr>
      </p:sp>
      <p:sp>
        <p:nvSpPr>
          <p:cNvPr name="TextBox 3" id="3"/>
          <p:cNvSpPr txBox="true"/>
          <p:nvPr/>
        </p:nvSpPr>
        <p:spPr>
          <a:xfrm rot="0">
            <a:off x="1997610" y="1766888"/>
            <a:ext cx="15261690" cy="8604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Khách hàng có thể chọn mua vé bay một chiều hoặc khứ hồi</a:t>
            </a:r>
          </a:p>
          <a:p>
            <a:pPr marL="539749" indent="-269875" lvl="1">
              <a:lnSpc>
                <a:spcPts val="3499"/>
              </a:lnSpc>
              <a:spcBef>
                <a:spcPct val="0"/>
              </a:spcBef>
              <a:buFont typeface="Arial"/>
              <a:buChar char="•"/>
            </a:pPr>
            <a:r>
              <a:rPr lang="en-US" sz="2499">
                <a:solidFill>
                  <a:srgbClr val="000000"/>
                </a:solidFill>
                <a:latin typeface="Canva Sans"/>
              </a:rPr>
              <a:t>Nếu khách hàng chọn bay khứ hồi, khách hàng sẽ được chọn ngày về </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623849" y="2532063"/>
            <a:ext cx="13040303" cy="7275991"/>
          </a:xfrm>
          <a:custGeom>
            <a:avLst/>
            <a:gdLst/>
            <a:ahLst/>
            <a:cxnLst/>
            <a:rect r="r" b="b" t="t" l="l"/>
            <a:pathLst>
              <a:path h="7275991" w="13040303">
                <a:moveTo>
                  <a:pt x="0" y="0"/>
                </a:moveTo>
                <a:lnTo>
                  <a:pt x="13040302" y="0"/>
                </a:lnTo>
                <a:lnTo>
                  <a:pt x="13040302" y="7275990"/>
                </a:lnTo>
                <a:lnTo>
                  <a:pt x="0" y="7275990"/>
                </a:lnTo>
                <a:lnTo>
                  <a:pt x="0" y="0"/>
                </a:lnTo>
                <a:close/>
              </a:path>
            </a:pathLst>
          </a:custGeom>
          <a:blipFill>
            <a:blip r:embed="rId2"/>
            <a:stretch>
              <a:fillRect l="0" t="0" r="0" b="0"/>
            </a:stretch>
          </a:blipFill>
        </p:spPr>
      </p:sp>
      <p:sp>
        <p:nvSpPr>
          <p:cNvPr name="TextBox 3" id="3"/>
          <p:cNvSpPr txBox="true"/>
          <p:nvPr/>
        </p:nvSpPr>
        <p:spPr>
          <a:xfrm rot="0">
            <a:off x="1611913" y="1843088"/>
            <a:ext cx="15261690"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a:solidFill>
                  <a:srgbClr val="000000"/>
                </a:solidFill>
                <a:latin typeface="Canva Sans"/>
              </a:rPr>
              <a:t>Khách hàng chọn số lượng người lớn và trẻ em để mua vé</a:t>
            </a:r>
          </a:p>
        </p:txBody>
      </p:sp>
      <p:sp>
        <p:nvSpPr>
          <p:cNvPr name="TextBox 4" id="4"/>
          <p:cNvSpPr txBox="true"/>
          <p:nvPr/>
        </p:nvSpPr>
        <p:spPr>
          <a:xfrm rot="0">
            <a:off x="1028700" y="354013"/>
            <a:ext cx="9457768" cy="6794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3. Giao diện người dùng</a:t>
            </a:r>
          </a:p>
        </p:txBody>
      </p:sp>
      <p:sp>
        <p:nvSpPr>
          <p:cNvPr name="TextBox 5" id="5"/>
          <p:cNvSpPr txBox="true"/>
          <p:nvPr/>
        </p:nvSpPr>
        <p:spPr>
          <a:xfrm rot="0">
            <a:off x="1704471" y="1109663"/>
            <a:ext cx="945776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Canva Sans"/>
              </a:rPr>
              <a:t>3.2 Tìm kiếm chuyến bay và mua vé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DAF0NyyGKeM</dc:identifier>
  <dcterms:modified xsi:type="dcterms:W3CDTF">2011-08-01T06:04:30Z</dcterms:modified>
  <cp:revision>1</cp:revision>
  <dc:title>Nhóm 6:</dc:title>
</cp:coreProperties>
</file>